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712" r:id="rId4"/>
    <p:sldMasterId id="2147483725" r:id="rId5"/>
  </p:sldMasterIdLst>
  <p:sldIdLst>
    <p:sldId id="257" r:id="rId6"/>
    <p:sldId id="281" r:id="rId7"/>
    <p:sldId id="323" r:id="rId8"/>
    <p:sldId id="273" r:id="rId9"/>
    <p:sldId id="277" r:id="rId10"/>
    <p:sldId id="278" r:id="rId11"/>
    <p:sldId id="317" r:id="rId12"/>
    <p:sldId id="301" r:id="rId13"/>
    <p:sldId id="294" r:id="rId14"/>
    <p:sldId id="292" r:id="rId15"/>
    <p:sldId id="300" r:id="rId16"/>
    <p:sldId id="304" r:id="rId17"/>
    <p:sldId id="306" r:id="rId18"/>
    <p:sldId id="296" r:id="rId19"/>
    <p:sldId id="313" r:id="rId20"/>
    <p:sldId id="311" r:id="rId21"/>
    <p:sldId id="307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4660"/>
  </p:normalViewPr>
  <p:slideViewPr>
    <p:cSldViewPr>
      <p:cViewPr varScale="1">
        <p:scale>
          <a:sx n="85" d="100"/>
          <a:sy n="85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37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18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54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10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193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2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748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73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92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60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728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1767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18461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11268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7120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3916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9475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435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604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6682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63201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11124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7402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A7F41-D201-481F-9B7F-7E82EE55547F}" type="datetimeFigureOut">
              <a:rPr lang="ru-RU">
                <a:solidFill>
                  <a:prstClr val="black"/>
                </a:solidFill>
              </a:rPr>
              <a:pPr>
                <a:defRPr/>
              </a:pPr>
              <a:t>12.06.2019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A4A0C-9FE3-4866-992F-0485FA03CAF6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194218"/>
      </p:ext>
    </p:extLst>
  </p:cSld>
  <p:clrMapOvr>
    <a:masterClrMapping/>
  </p:clrMapOvr>
  <p:transition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1346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8469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28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6511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00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376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328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011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692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95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747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78927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01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083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1499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591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839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304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71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0403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164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681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1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19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203847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96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7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ПРЕЗЕНТАЦИЯ ЛЭПБУКА</a:t>
            </a:r>
            <a:endParaRPr lang="ru-RU" sz="54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6522" y="2564904"/>
            <a:ext cx="5493192" cy="32008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Дорожного Движения</a:t>
            </a:r>
          </a:p>
          <a:p>
            <a:pPr algn="ctr"/>
            <a:endParaRPr lang="ru-RU" sz="2000" b="1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r>
              <a:rPr 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Воспитатель: Зотова Елена Геннадьевна</a:t>
            </a:r>
            <a:endParaRPr lang="ru-RU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5" y="44026"/>
            <a:ext cx="6984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Муниципальное бюджетное  дошкольное образовательное  учреждение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«Детский сад с. Три Озера»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522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1099076">
            <a:off x="1227042" y="1753254"/>
            <a:ext cx="734806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Дидактическое пособие </a:t>
            </a:r>
            <a:r>
              <a:rPr lang="ru-RU" sz="2400" b="1" dirty="0" err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Лэпбук</a:t>
            </a:r>
            <a:r>
              <a:rPr lang="ru-RU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«Правила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Дорожного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Движения» представляет собой книгу. Сшита из фетра и ткани.</a:t>
            </a:r>
            <a:r>
              <a:rPr lang="ru-RU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страницах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книги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имеются различные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кармашки</a:t>
            </a:r>
            <a:r>
              <a:rPr lang="ru-RU" sz="2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которых 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собрана информация </a:t>
            </a: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 теме.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38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1627187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503" y="908720"/>
            <a:ext cx="388843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40535" y="1544790"/>
            <a:ext cx="508856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59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8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76470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kern="0" dirty="0">
                <a:solidFill>
                  <a:srgbClr val="FF0000"/>
                </a:solidFill>
              </a:rPr>
              <a:t> </a:t>
            </a:r>
            <a:r>
              <a:rPr lang="ru-RU" sz="40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br>
              <a:rPr lang="ru-RU" sz="40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844824"/>
            <a:ext cx="64807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Актуальность данного пособия обусловлена статистикой свидетельствующей о росте детского дорожно-транспортного травматизма . Важно не только оберегать ребенка от опасности, но и готовить его к встрече с возможными трудностями, формировать представление о наиболее опасных ситуациях, о необходимости соблюдения мер предосторожности, а также прививать навыки безопасного поведения на улице и в транспорте. 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8072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8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240" cy="12502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ояснительная записка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/>
            </a:r>
            <a:b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</a:b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1268760"/>
            <a:ext cx="65103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Дидактическое пособие «Правила дорожного движения» рекомендуется использовать воспитателям дошкольного учреждения в индивидуально работе с детьми,  детьми в самостоятельной и игровой деятельности.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В данное пособие вошли материалы по формированию системы знаний, умений и навыков детей старшего дошкольного возраста по правилам дорожного движения.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       Пособие многофункциональное, трансформируемое, мобильное, удобное как для детей, так и для педагога. Материал подобран с учетом индивидуальных особенностей детей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     Содержание 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лэпбука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  следует пополнять и усложнять. Детям совместно со взрослыми участвовать в сборе материала: анализировать, сортировать информацию.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     Дидактическое пособие  «Правила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дорожного движения»,  является средством развивающего обучения.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840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8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908720"/>
            <a:ext cx="669674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lvl="0"/>
            <a:endParaRPr lang="ru-RU" sz="1600" b="1" dirty="0">
              <a:solidFill>
                <a:srgbClr val="C00000"/>
              </a:solidFill>
              <a:latin typeface="Arial"/>
            </a:endParaRPr>
          </a:p>
          <a:p>
            <a:pPr lvl="0"/>
            <a:r>
              <a:rPr lang="ru-RU" sz="2000" dirty="0" smtClean="0">
                <a:solidFill>
                  <a:srgbClr val="0070C0"/>
                </a:solidFill>
                <a:latin typeface="Arial"/>
              </a:rPr>
              <a:t>Формирование </a:t>
            </a:r>
            <a:r>
              <a:rPr lang="ru-RU" sz="2000" dirty="0">
                <a:solidFill>
                  <a:srgbClr val="0070C0"/>
                </a:solidFill>
                <a:latin typeface="Arial"/>
              </a:rPr>
              <a:t>системы представлений, умений и навыков у детей дошкольного возраста по правилам дорожного движения.</a:t>
            </a:r>
            <a:endParaRPr lang="ru-RU" sz="2000" dirty="0" smtClean="0">
              <a:solidFill>
                <a:srgbClr val="0070C0"/>
              </a:solidFill>
              <a:latin typeface="Arial"/>
            </a:endParaRPr>
          </a:p>
          <a:p>
            <a:pPr lvl="0"/>
            <a:endParaRPr lang="ru-RU" sz="2000" dirty="0">
              <a:solidFill>
                <a:srgbClr val="0070C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40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1" y="57880"/>
            <a:ext cx="9034295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u="sng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Задачи: </a:t>
            </a:r>
            <a:endParaRPr lang="ru-RU" sz="28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400" b="1" i="1" u="sng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Образовательные: 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Познакомить </a:t>
            </a:r>
            <a:r>
              <a:rPr lang="ru-RU" sz="2400" dirty="0">
                <a:solidFill>
                  <a:prstClr val="black"/>
                </a:solidFill>
              </a:rPr>
              <a:t>детей с правилами дорожного движения, </a:t>
            </a:r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dirty="0" smtClean="0">
                <a:solidFill>
                  <a:prstClr val="black"/>
                </a:solidFill>
              </a:rPr>
              <a:t>     строением </a:t>
            </a:r>
            <a:r>
              <a:rPr lang="ru-RU" sz="2400" dirty="0">
                <a:solidFill>
                  <a:prstClr val="black"/>
                </a:solidFill>
              </a:rPr>
              <a:t>улицы и дорожными знаками, </a:t>
            </a:r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dirty="0" smtClean="0">
                <a:solidFill>
                  <a:prstClr val="black"/>
                </a:solidFill>
              </a:rPr>
              <a:t>     предназначенными </a:t>
            </a:r>
            <a:r>
              <a:rPr lang="ru-RU" sz="2400" dirty="0">
                <a:solidFill>
                  <a:prstClr val="black"/>
                </a:solidFill>
              </a:rPr>
              <a:t>для водителей и пешеходов;</a:t>
            </a:r>
          </a:p>
          <a:p>
            <a:r>
              <a:rPr lang="ru-RU" sz="2400" b="1" i="1" u="sng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Развивающие</a:t>
            </a:r>
            <a:r>
              <a:rPr lang="ru-RU" sz="2400" b="1" u="sng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 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prstClr val="black"/>
                </a:solidFill>
              </a:rPr>
              <a:t> Развивать осторожность, внимательность,  самостоятельность</a:t>
            </a:r>
            <a:r>
              <a:rPr lang="ru-RU" sz="2400" dirty="0" smtClean="0">
                <a:solidFill>
                  <a:prstClr val="black"/>
                </a:solidFill>
              </a:rPr>
              <a:t>,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ответственность и осмотрительность на дороге;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Стимулировать </a:t>
            </a:r>
            <a:r>
              <a:rPr lang="ru-RU" sz="2400" dirty="0">
                <a:solidFill>
                  <a:prstClr val="black"/>
                </a:solidFill>
              </a:rPr>
              <a:t>познавательную активность</a:t>
            </a:r>
            <a:r>
              <a:rPr lang="ru-RU" sz="2400" dirty="0" smtClean="0">
                <a:solidFill>
                  <a:prstClr val="black"/>
                </a:solidFill>
              </a:rPr>
              <a:t>,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способствовать развитию коммуникативных </a:t>
            </a:r>
            <a:r>
              <a:rPr lang="ru-RU" sz="2400" dirty="0" smtClean="0">
                <a:solidFill>
                  <a:prstClr val="black"/>
                </a:solidFill>
              </a:rPr>
              <a:t>навыков;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Способствовать </a:t>
            </a:r>
            <a:r>
              <a:rPr lang="ru-RU" sz="2400" dirty="0">
                <a:solidFill>
                  <a:prstClr val="black"/>
                </a:solidFill>
              </a:rPr>
              <a:t>развитию речи детей, </a:t>
            </a:r>
            <a:r>
              <a:rPr lang="ru-RU" sz="2400" dirty="0" smtClean="0">
                <a:solidFill>
                  <a:prstClr val="black"/>
                </a:solidFill>
              </a:rPr>
              <a:t>пополнению </a:t>
            </a:r>
            <a:r>
              <a:rPr lang="ru-RU" sz="2400" dirty="0">
                <a:solidFill>
                  <a:prstClr val="black"/>
                </a:solidFill>
              </a:rPr>
              <a:t>активного и </a:t>
            </a:r>
            <a:r>
              <a:rPr lang="ru-RU" sz="2400" dirty="0" smtClean="0">
                <a:solidFill>
                  <a:prstClr val="black"/>
                </a:solidFill>
              </a:rPr>
              <a:t>                пассивного </a:t>
            </a:r>
            <a:r>
              <a:rPr lang="ru-RU" sz="2400" dirty="0">
                <a:solidFill>
                  <a:prstClr val="black"/>
                </a:solidFill>
              </a:rPr>
              <a:t>словаря детей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r>
              <a:rPr lang="ru-RU" sz="2400" dirty="0">
                <a:solidFill>
                  <a:prstClr val="black"/>
                </a:solidFill>
              </a:rPr>
              <a:t>Развивать связную </a:t>
            </a:r>
            <a:r>
              <a:rPr lang="ru-RU" sz="2400" dirty="0" smtClean="0">
                <a:solidFill>
                  <a:prstClr val="black"/>
                </a:solidFill>
              </a:rPr>
              <a:t>речь;</a:t>
            </a:r>
          </a:p>
          <a:p>
            <a:pPr marL="342900" indent="-342900">
              <a:buFontTx/>
              <a:buChar char="-"/>
            </a:pPr>
            <a:r>
              <a:rPr lang="ru-RU" sz="2400" b="1" i="1" u="sng" dirty="0" smtClean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Воспитательные:</a:t>
            </a:r>
            <a:r>
              <a:rPr lang="ru-RU" sz="2400" b="1" u="sng" dirty="0" smtClean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Воспитывать </a:t>
            </a:r>
            <a:r>
              <a:rPr lang="ru-RU" sz="2400" dirty="0">
                <a:solidFill>
                  <a:prstClr val="black"/>
                </a:solidFill>
              </a:rPr>
              <a:t>навыки личной </a:t>
            </a:r>
            <a:r>
              <a:rPr lang="ru-RU" sz="2400" dirty="0" smtClean="0">
                <a:solidFill>
                  <a:prstClr val="black"/>
                </a:solidFill>
              </a:rPr>
              <a:t>безопасности </a:t>
            </a:r>
            <a:r>
              <a:rPr lang="ru-RU" sz="2400" dirty="0">
                <a:solidFill>
                  <a:prstClr val="black"/>
                </a:solidFill>
              </a:rPr>
              <a:t>и чувство самосохранения</a:t>
            </a:r>
            <a:r>
              <a:rPr lang="ru-RU" sz="2400" dirty="0" smtClean="0">
                <a:solidFill>
                  <a:prstClr val="black"/>
                </a:solidFill>
              </a:rPr>
              <a:t>; воспитывать </a:t>
            </a:r>
            <a:r>
              <a:rPr lang="ru-RU" sz="2400" dirty="0">
                <a:solidFill>
                  <a:prstClr val="black"/>
                </a:solidFill>
              </a:rPr>
              <a:t>чувство 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81675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627187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764704"/>
            <a:ext cx="547260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Страница 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«Светофор».</a:t>
            </a: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закрепить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представления детей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назначении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светофора, о его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сигналах, развивать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внимание,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зрительное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восприятие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32" y="2420888"/>
            <a:ext cx="3194067" cy="4258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36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Страница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2 «Собери знак»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429595"/>
            <a:ext cx="5300811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 </a:t>
            </a:r>
            <a:r>
              <a:rPr lang="ru-RU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Закреплять знание дорожных знаков, развивать внимание, мышление.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0" dirty="0">
                <a:solidFill>
                  <a:srgbClr val="4F81BD"/>
                </a:solidFill>
                <a:cs typeface="Times New Roman" pitchFamily="18" charset="0"/>
              </a:rPr>
              <a:t/>
            </a:r>
            <a:br>
              <a:rPr lang="ru-RU" kern="0" dirty="0">
                <a:solidFill>
                  <a:srgbClr val="4F81BD"/>
                </a:solidFill>
                <a:cs typeface="Times New Roman" pitchFamily="18" charset="0"/>
              </a:rPr>
            </a:br>
            <a:endParaRPr lang="ru-RU" dirty="0">
              <a:solidFill>
                <a:srgbClr val="4F81BD"/>
              </a:solidFill>
              <a:cs typeface="Times New Roman" pitchFamily="18" charset="0"/>
            </a:endParaRPr>
          </a:p>
        </p:txBody>
      </p:sp>
      <p:pic>
        <p:nvPicPr>
          <p:cNvPr id="10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7459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33259"/>
            <a:ext cx="3294063" cy="439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67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240" cy="1250280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Страница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FF0000"/>
                </a:solidFill>
              </a:rPr>
              <a:t> «Знаки сервиса»</a:t>
            </a:r>
            <a:r>
              <a:rPr lang="ru-RU" sz="2000" b="1" dirty="0" smtClean="0">
                <a:solidFill>
                  <a:srgbClr val="FF0000"/>
                </a:solidFill>
              </a:rPr>
              <a:t/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1412776"/>
            <a:ext cx="4381258" cy="245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</a:t>
            </a:r>
            <a:r>
              <a:rPr lang="ru-RU" b="1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: </a:t>
            </a: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Учить </a:t>
            </a:r>
            <a:r>
              <a:rPr lang="ru-RU" b="1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детей различать </a:t>
            </a: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знаки сервиса, </a:t>
            </a: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предназначенные </a:t>
            </a:r>
            <a:r>
              <a:rPr lang="ru-RU" b="1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</a:t>
            </a: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водителей; </a:t>
            </a: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</a:t>
            </a:r>
            <a:r>
              <a:rPr lang="ru-RU" b="1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знание и назначение дорожных знаков. </a:t>
            </a:r>
            <a:endParaRPr lang="ru-RU" b="1" dirty="0" smtClean="0">
              <a:solidFill>
                <a:srgbClr val="4F81BD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Способствовать </a:t>
            </a:r>
            <a:r>
              <a:rPr lang="ru-RU" b="1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развитию речи детей, пополнению активного и пассивного словаря детей. </a:t>
            </a:r>
            <a:endParaRPr lang="ru-RU" b="1" dirty="0" smtClean="0">
              <a:solidFill>
                <a:srgbClr val="4F81BD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0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0" y="10328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2" y="1666303"/>
            <a:ext cx="3295330" cy="439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1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21040"/>
            <a:ext cx="6336704" cy="1250280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Страница </a:t>
            </a:r>
            <a:r>
              <a:rPr lang="ru-RU" sz="2000" b="1" dirty="0" smtClean="0">
                <a:solidFill>
                  <a:srgbClr val="FF0000"/>
                </a:solidFill>
              </a:rPr>
              <a:t>4 «Знаки особых предписаний»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96097" y="1184269"/>
            <a:ext cx="5300811" cy="1941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 </a:t>
            </a:r>
            <a:r>
              <a:rPr lang="ru-RU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ru-RU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знание и назначение дорожных знаков.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4F81BD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0" dirty="0">
                <a:solidFill>
                  <a:srgbClr val="4F81BD"/>
                </a:solidFill>
                <a:cs typeface="Times New Roman" pitchFamily="18" charset="0"/>
              </a:rPr>
              <a:t/>
            </a:r>
            <a:br>
              <a:rPr lang="ru-RU" kern="0" dirty="0">
                <a:solidFill>
                  <a:srgbClr val="4F81BD"/>
                </a:solidFill>
                <a:cs typeface="Times New Roman" pitchFamily="18" charset="0"/>
              </a:rPr>
            </a:br>
            <a:endParaRPr lang="ru-RU" dirty="0">
              <a:solidFill>
                <a:srgbClr val="4F81BD"/>
              </a:solidFill>
              <a:cs typeface="Times New Roman" pitchFamily="18" charset="0"/>
            </a:endParaRPr>
          </a:p>
        </p:txBody>
      </p:sp>
      <p:pic>
        <p:nvPicPr>
          <p:cNvPr id="10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7459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296" y="1916832"/>
            <a:ext cx="3459447" cy="461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12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764704"/>
            <a:ext cx="4901477" cy="1719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Страница 5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Информационный знак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знание и назначение дорожных знаков. 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456"/>
            <a:ext cx="1627187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06381"/>
            <a:ext cx="3312368" cy="441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5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       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    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548679"/>
            <a:ext cx="576064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Страница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  <a:t>6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«Островок безопасности»</a:t>
            </a:r>
            <a: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Цель: закреплять знания детей о безопасном пересечении автомагистрали.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0" y="53752"/>
            <a:ext cx="1627187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07704" y="1772816"/>
            <a:ext cx="5874230" cy="440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7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817"/>
            <a:ext cx="1627187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5776" y="573146"/>
            <a:ext cx="576064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Страница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  <a:t>6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«Дорожный знак – жилая зона»</a:t>
            </a:r>
            <a: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Цель: закреплять знания движения транспорта в жилой зоне.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15750" y="2202803"/>
            <a:ext cx="4800534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0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Страница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8 «Запрещающие знаки»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429595"/>
            <a:ext cx="5300811" cy="1411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 </a:t>
            </a:r>
            <a:r>
              <a:rPr lang="ru-RU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</a:t>
            </a:r>
            <a:r>
              <a:rPr lang="ru-RU" dirty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знание и назначение дорожных знаков. </a:t>
            </a:r>
          </a:p>
          <a:p>
            <a:r>
              <a:rPr lang="ru-RU" kern="0" dirty="0">
                <a:solidFill>
                  <a:srgbClr val="4F81BD"/>
                </a:solidFill>
              </a:rPr>
              <a:t/>
            </a:r>
            <a:br>
              <a:rPr lang="ru-RU" kern="0" dirty="0">
                <a:solidFill>
                  <a:srgbClr val="4F81BD"/>
                </a:solidFill>
              </a:rPr>
            </a:br>
            <a:endParaRPr lang="ru-RU" dirty="0">
              <a:solidFill>
                <a:srgbClr val="4F81BD"/>
              </a:solidFill>
            </a:endParaRPr>
          </a:p>
        </p:txBody>
      </p:sp>
      <p:pic>
        <p:nvPicPr>
          <p:cNvPr id="10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7459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2560" y="2861938"/>
            <a:ext cx="4104456" cy="3078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55240" y="2924946"/>
            <a:ext cx="403244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27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Кармашек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«Раскраски для детей»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61196" y="1137390"/>
            <a:ext cx="5472607" cy="1730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Закреплять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понятие дорожных знаков, их название и назначение. Развивать мелкую моторику рук</a:t>
            </a:r>
            <a:r>
              <a:rPr lang="ru-RU" dirty="0">
                <a:solidFill>
                  <a:srgbClr val="4F81BD"/>
                </a:solidFill>
                <a:ea typeface="Times New Roman"/>
                <a:cs typeface="Times New Roman"/>
              </a:rPr>
              <a:t>.</a:t>
            </a:r>
            <a:endParaRPr lang="ru-RU" sz="1200" dirty="0">
              <a:solidFill>
                <a:srgbClr val="4F81BD"/>
              </a:solidFill>
              <a:ea typeface="Calibri"/>
              <a:cs typeface="Times New Roman"/>
            </a:endParaRPr>
          </a:p>
          <a:p>
            <a:pPr algn="ctr"/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49" y="101456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86556" y="2549196"/>
            <a:ext cx="4586197" cy="34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63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18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69" y="25"/>
            <a:ext cx="1629282" cy="20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08217" y="764704"/>
            <a:ext cx="490147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Страница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 «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систематизировать знания детей о экстренных служб спасения, их назначения. Расширять кругозор детей обогащать словарный запас.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64646" y="1867161"/>
            <a:ext cx="4095881" cy="546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5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6970" y="256490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7341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353</Words>
  <Application>Microsoft Office PowerPoint</Application>
  <PresentationFormat>Экран (4:3)</PresentationFormat>
  <Paragraphs>63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Тема Office</vt:lpstr>
      <vt:lpstr>2_Тема Office</vt:lpstr>
      <vt:lpstr>Office Theme</vt:lpstr>
      <vt:lpstr>3_Тема Office</vt:lpstr>
      <vt:lpstr>4_Тема Office</vt:lpstr>
      <vt:lpstr>ПРЕЗЕНТАЦИЯ ЛЭПБУКА</vt:lpstr>
      <vt:lpstr>Презентация PowerPoint</vt:lpstr>
      <vt:lpstr>Презентация PowerPoint</vt:lpstr>
      <vt:lpstr>Презентация PowerPoint</vt:lpstr>
      <vt:lpstr>Пояснительная записка </vt:lpstr>
      <vt:lpstr>Презентация PowerPoint</vt:lpstr>
      <vt:lpstr>Презентация PowerPoint</vt:lpstr>
      <vt:lpstr>Презентация PowerPoint</vt:lpstr>
      <vt:lpstr>Страница 2 «Собери знак» </vt:lpstr>
      <vt:lpstr> Страница 3 «Знаки сервиса» </vt:lpstr>
      <vt:lpstr>Страница 4 «Знаки особых предписаний»</vt:lpstr>
      <vt:lpstr>Презентация PowerPoint</vt:lpstr>
      <vt:lpstr>                     </vt:lpstr>
      <vt:lpstr>Презентация PowerPoint</vt:lpstr>
      <vt:lpstr> Страница 7 – 8 «Запрещающие знаки»</vt:lpstr>
      <vt:lpstr> Кармашек 9 «Раскраски для детей»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Евгений</cp:lastModifiedBy>
  <cp:revision>49</cp:revision>
  <dcterms:created xsi:type="dcterms:W3CDTF">2017-07-15T04:42:43Z</dcterms:created>
  <dcterms:modified xsi:type="dcterms:W3CDTF">2019-06-12T16:16:03Z</dcterms:modified>
</cp:coreProperties>
</file>